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1" r:id="rId3"/>
    <p:sldId id="257" r:id="rId4"/>
    <p:sldId id="258" r:id="rId5"/>
    <p:sldId id="259" r:id="rId6"/>
    <p:sldId id="260"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68295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4746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74500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14953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0548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41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069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75389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7751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56479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8011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53256508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cs typeface="Calibri Light"/>
              </a:rPr>
              <a:t>The </a:t>
            </a:r>
            <a:br>
              <a:rPr lang="en-US">
                <a:cs typeface="Calibri Light"/>
              </a:rPr>
            </a:br>
            <a:r>
              <a:rPr lang="en-US">
                <a:cs typeface="Calibri Light"/>
              </a:rPr>
              <a:t>Blood Diamond</a:t>
            </a:r>
            <a:br>
              <a:rPr lang="en-US">
                <a:cs typeface="Calibri Light"/>
              </a:rPr>
            </a:br>
            <a:r>
              <a:rPr lang="en-US">
                <a:cs typeface="Calibri Light"/>
              </a:rPr>
              <a:t>Manifesto</a:t>
            </a:r>
          </a:p>
        </p:txBody>
      </p:sp>
      <p:sp>
        <p:nvSpPr>
          <p:cNvPr id="3" name="Subtitle 2"/>
          <p:cNvSpPr>
            <a:spLocks noGrp="1"/>
          </p:cNvSpPr>
          <p:nvPr>
            <p:ph type="subTitle" idx="1"/>
          </p:nvPr>
        </p:nvSpPr>
        <p:spPr>
          <a:xfrm>
            <a:off x="1524000" y="4249019"/>
            <a:ext cx="9144000" cy="1655762"/>
          </a:xfrm>
        </p:spPr>
        <p:txBody>
          <a:bodyPr vert="horz" lIns="91440" tIns="45720" rIns="91440" bIns="45720" rtlCol="0" anchor="t">
            <a:normAutofit/>
          </a:bodyPr>
          <a:lstStyle/>
          <a:p>
            <a:r>
              <a:rPr lang="en-US">
                <a:cs typeface="Calibri"/>
              </a:rPr>
              <a:t>By Alice, Aidan, Jake, Jenson and Rachel </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94C4A2-7F39-4135-AC66-5010A2AC0B51}"/>
              </a:ext>
            </a:extLst>
          </p:cNvPr>
          <p:cNvSpPr txBox="1"/>
          <p:nvPr/>
        </p:nvSpPr>
        <p:spPr>
          <a:xfrm>
            <a:off x="224287" y="130834"/>
            <a:ext cx="4885426"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cs typeface="Calibri"/>
              </a:rPr>
              <a:t>RESEARCH</a:t>
            </a:r>
          </a:p>
        </p:txBody>
      </p:sp>
      <p:sp>
        <p:nvSpPr>
          <p:cNvPr id="3" name="TextBox 2">
            <a:extLst>
              <a:ext uri="{FF2B5EF4-FFF2-40B4-BE49-F238E27FC236}">
                <a16:creationId xmlns:a16="http://schemas.microsoft.com/office/drawing/2014/main" id="{12035CEB-C031-4F01-AA41-CCB0D8BE4607}"/>
              </a:ext>
            </a:extLst>
          </p:cNvPr>
          <p:cNvSpPr txBox="1"/>
          <p:nvPr/>
        </p:nvSpPr>
        <p:spPr>
          <a:xfrm>
            <a:off x="267419" y="1122871"/>
            <a:ext cx="6855124" cy="563231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We as a group have decided to look in the blood diamond conflict and base our collaboration around this issue because out of the five of us one of us knew about this conflict and this sparked interest between us to look deeper into the issue.</a:t>
            </a:r>
          </a:p>
          <a:p>
            <a:endParaRPr lang="en-US">
              <a:cs typeface="Calibri"/>
            </a:endParaRPr>
          </a:p>
          <a:p>
            <a:r>
              <a:rPr lang="en-US">
                <a:cs typeface="Calibri"/>
              </a:rPr>
              <a:t>Blood diamonds otherwise known as conflict diamonds are part of a set of resources known as conflict resources, these materials are mined in areas that have an on-going conflict such as a civil war. Rebellions force workers to mine resources un paid and sell them to fund their alliance. Many attempts have been made to stop this issues, one of which made it illegal to buy or sell diamonds without proper certification, but this sadly failed and made many companies back out of this </a:t>
            </a:r>
            <a:r>
              <a:rPr lang="en-US" err="1">
                <a:cs typeface="Calibri"/>
              </a:rPr>
              <a:t>programe</a:t>
            </a:r>
            <a:r>
              <a:rPr lang="en-US">
                <a:cs typeface="Calibri"/>
              </a:rPr>
              <a:t>.</a:t>
            </a:r>
            <a:endParaRPr lang="en-US"/>
          </a:p>
          <a:p>
            <a:endParaRPr lang="en-US">
              <a:cs typeface="Calibri"/>
            </a:endParaRPr>
          </a:p>
          <a:p>
            <a:r>
              <a:rPr lang="en-US">
                <a:cs typeface="Calibri"/>
              </a:rPr>
              <a:t>This issue is sadly over looked by many mainstream media sources and is rarely spoken about. Even though it may be new to many people hearing this it has been going on for a very lengthy amount of time.</a:t>
            </a:r>
          </a:p>
          <a:p>
            <a:r>
              <a:rPr lang="en-US">
                <a:cs typeface="Calibri"/>
              </a:rPr>
              <a:t>This issue is mainly focused in central Africa but is happening all over the world. </a:t>
            </a:r>
          </a:p>
          <a:p>
            <a:endParaRPr lang="en-US">
              <a:cs typeface="Calibri"/>
            </a:endParaRPr>
          </a:p>
          <a:p>
            <a:endParaRPr lang="en-US">
              <a:cs typeface="Calibri"/>
            </a:endParaRPr>
          </a:p>
        </p:txBody>
      </p:sp>
      <p:pic>
        <p:nvPicPr>
          <p:cNvPr id="5" name="Picture 5">
            <a:extLst>
              <a:ext uri="{FF2B5EF4-FFF2-40B4-BE49-F238E27FC236}">
                <a16:creationId xmlns:a16="http://schemas.microsoft.com/office/drawing/2014/main" id="{152B4DDF-3813-4E2D-8AC2-F1AF2CDA364D}"/>
              </a:ext>
            </a:extLst>
          </p:cNvPr>
          <p:cNvPicPr>
            <a:picLocks noChangeAspect="1"/>
          </p:cNvPicPr>
          <p:nvPr/>
        </p:nvPicPr>
        <p:blipFill rotWithShape="1">
          <a:blip r:embed="rId2"/>
          <a:srcRect l="26045" r="24759" b="-578"/>
          <a:stretch/>
        </p:blipFill>
        <p:spPr>
          <a:xfrm>
            <a:off x="7729268" y="1237546"/>
            <a:ext cx="3765456" cy="4311093"/>
          </a:xfrm>
          <a:prstGeom prst="rect">
            <a:avLst/>
          </a:prstGeom>
        </p:spPr>
      </p:pic>
    </p:spTree>
    <p:extLst>
      <p:ext uri="{BB962C8B-B14F-4D97-AF65-F5344CB8AC3E}">
        <p14:creationId xmlns:p14="http://schemas.microsoft.com/office/powerpoint/2010/main" val="245992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DE433-5662-4039-9280-11FA801F1B20}"/>
              </a:ext>
            </a:extLst>
          </p:cNvPr>
          <p:cNvSpPr>
            <a:spLocks noGrp="1"/>
          </p:cNvSpPr>
          <p:nvPr>
            <p:ph type="title"/>
          </p:nvPr>
        </p:nvSpPr>
        <p:spPr/>
        <p:txBody>
          <a:bodyPr/>
          <a:lstStyle/>
          <a:p>
            <a:r>
              <a:rPr lang="en-US">
                <a:cs typeface="Calibri Light"/>
              </a:rPr>
              <a:t>Initial Ideas</a:t>
            </a:r>
            <a:endParaRPr lang="en-US"/>
          </a:p>
        </p:txBody>
      </p:sp>
      <p:pic>
        <p:nvPicPr>
          <p:cNvPr id="3" name="Picture 3" descr="A red and white sign&#10;&#10;Description generated with high confidence">
            <a:extLst>
              <a:ext uri="{FF2B5EF4-FFF2-40B4-BE49-F238E27FC236}">
                <a16:creationId xmlns:a16="http://schemas.microsoft.com/office/drawing/2014/main" id="{24D66BD4-0407-46FE-8322-1F83689FA95C}"/>
              </a:ext>
            </a:extLst>
          </p:cNvPr>
          <p:cNvPicPr>
            <a:picLocks noChangeAspect="1"/>
          </p:cNvPicPr>
          <p:nvPr/>
        </p:nvPicPr>
        <p:blipFill>
          <a:blip r:embed="rId2"/>
          <a:stretch>
            <a:fillRect/>
          </a:stretch>
        </p:blipFill>
        <p:spPr>
          <a:xfrm>
            <a:off x="431051" y="1637851"/>
            <a:ext cx="1438275" cy="1914525"/>
          </a:xfrm>
          <a:prstGeom prst="rect">
            <a:avLst/>
          </a:prstGeom>
        </p:spPr>
      </p:pic>
      <p:pic>
        <p:nvPicPr>
          <p:cNvPr id="5" name="Picture 5" descr="A close up of a sign&#10;&#10;Description generated with very high confidence">
            <a:extLst>
              <a:ext uri="{FF2B5EF4-FFF2-40B4-BE49-F238E27FC236}">
                <a16:creationId xmlns:a16="http://schemas.microsoft.com/office/drawing/2014/main" id="{6C04AEE1-BA65-46D8-A8F5-D47E20A7292E}"/>
              </a:ext>
            </a:extLst>
          </p:cNvPr>
          <p:cNvPicPr>
            <a:picLocks noChangeAspect="1"/>
          </p:cNvPicPr>
          <p:nvPr/>
        </p:nvPicPr>
        <p:blipFill>
          <a:blip r:embed="rId3"/>
          <a:stretch>
            <a:fillRect/>
          </a:stretch>
        </p:blipFill>
        <p:spPr>
          <a:xfrm>
            <a:off x="2070070" y="1637851"/>
            <a:ext cx="1438275" cy="1914525"/>
          </a:xfrm>
          <a:prstGeom prst="rect">
            <a:avLst/>
          </a:prstGeom>
        </p:spPr>
      </p:pic>
      <p:pic>
        <p:nvPicPr>
          <p:cNvPr id="7" name="Picture 7" descr="A close up of a piece of paper&#10;&#10;Description generated with very high confidence">
            <a:extLst>
              <a:ext uri="{FF2B5EF4-FFF2-40B4-BE49-F238E27FC236}">
                <a16:creationId xmlns:a16="http://schemas.microsoft.com/office/drawing/2014/main" id="{5D92C676-C1B9-42BD-9481-EFC18041574C}"/>
              </a:ext>
            </a:extLst>
          </p:cNvPr>
          <p:cNvPicPr>
            <a:picLocks noChangeAspect="1"/>
          </p:cNvPicPr>
          <p:nvPr/>
        </p:nvPicPr>
        <p:blipFill>
          <a:blip r:embed="rId4"/>
          <a:stretch>
            <a:fillRect/>
          </a:stretch>
        </p:blipFill>
        <p:spPr>
          <a:xfrm>
            <a:off x="3713851" y="1637851"/>
            <a:ext cx="1428750" cy="1914525"/>
          </a:xfrm>
          <a:prstGeom prst="rect">
            <a:avLst/>
          </a:prstGeom>
        </p:spPr>
      </p:pic>
      <p:pic>
        <p:nvPicPr>
          <p:cNvPr id="9" name="Picture 9">
            <a:extLst>
              <a:ext uri="{FF2B5EF4-FFF2-40B4-BE49-F238E27FC236}">
                <a16:creationId xmlns:a16="http://schemas.microsoft.com/office/drawing/2014/main" id="{D33FEE6E-C2AF-47DC-9684-4E4BA559D10A}"/>
              </a:ext>
            </a:extLst>
          </p:cNvPr>
          <p:cNvPicPr>
            <a:picLocks noChangeAspect="1"/>
          </p:cNvPicPr>
          <p:nvPr/>
        </p:nvPicPr>
        <p:blipFill>
          <a:blip r:embed="rId5"/>
          <a:stretch>
            <a:fillRect/>
          </a:stretch>
        </p:blipFill>
        <p:spPr>
          <a:xfrm>
            <a:off x="435634" y="3808562"/>
            <a:ext cx="1371600" cy="1828800"/>
          </a:xfrm>
          <a:prstGeom prst="rect">
            <a:avLst/>
          </a:prstGeom>
        </p:spPr>
      </p:pic>
      <p:pic>
        <p:nvPicPr>
          <p:cNvPr id="11" name="Picture 11">
            <a:extLst>
              <a:ext uri="{FF2B5EF4-FFF2-40B4-BE49-F238E27FC236}">
                <a16:creationId xmlns:a16="http://schemas.microsoft.com/office/drawing/2014/main" id="{D085ECBD-7D9B-4EDD-A21A-DF4A8732A8A4}"/>
              </a:ext>
            </a:extLst>
          </p:cNvPr>
          <p:cNvPicPr>
            <a:picLocks noChangeAspect="1"/>
          </p:cNvPicPr>
          <p:nvPr/>
        </p:nvPicPr>
        <p:blipFill>
          <a:blip r:embed="rId6"/>
          <a:stretch>
            <a:fillRect/>
          </a:stretch>
        </p:blipFill>
        <p:spPr>
          <a:xfrm>
            <a:off x="1865013" y="4241950"/>
            <a:ext cx="1762125" cy="962025"/>
          </a:xfrm>
          <a:prstGeom prst="rect">
            <a:avLst/>
          </a:prstGeom>
        </p:spPr>
      </p:pic>
      <p:pic>
        <p:nvPicPr>
          <p:cNvPr id="13" name="Picture 13">
            <a:extLst>
              <a:ext uri="{FF2B5EF4-FFF2-40B4-BE49-F238E27FC236}">
                <a16:creationId xmlns:a16="http://schemas.microsoft.com/office/drawing/2014/main" id="{2BF8C8A4-4D2E-460E-8E4D-A7FEC04E81AC}"/>
              </a:ext>
            </a:extLst>
          </p:cNvPr>
          <p:cNvPicPr>
            <a:picLocks noChangeAspect="1"/>
          </p:cNvPicPr>
          <p:nvPr/>
        </p:nvPicPr>
        <p:blipFill>
          <a:blip r:embed="rId7"/>
          <a:stretch>
            <a:fillRect/>
          </a:stretch>
        </p:blipFill>
        <p:spPr>
          <a:xfrm>
            <a:off x="3771181" y="3981091"/>
            <a:ext cx="1371600" cy="1828800"/>
          </a:xfrm>
          <a:prstGeom prst="rect">
            <a:avLst/>
          </a:prstGeom>
        </p:spPr>
      </p:pic>
      <p:sp>
        <p:nvSpPr>
          <p:cNvPr id="15" name="TextBox 14">
            <a:extLst>
              <a:ext uri="{FF2B5EF4-FFF2-40B4-BE49-F238E27FC236}">
                <a16:creationId xmlns:a16="http://schemas.microsoft.com/office/drawing/2014/main" id="{C4912323-EE29-4BE5-BF13-7CEDEE6B9EAB}"/>
              </a:ext>
            </a:extLst>
          </p:cNvPr>
          <p:cNvSpPr txBox="1"/>
          <p:nvPr/>
        </p:nvSpPr>
        <p:spPr>
          <a:xfrm>
            <a:off x="5658928" y="1640457"/>
            <a:ext cx="5719313" cy="480131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cs typeface="Calibri"/>
              </a:rPr>
              <a:t>My first initial idea was the bleeding diamond; however, I knew that I was not happy just settling for the first design I came up with and so, decided to experiment further. </a:t>
            </a:r>
            <a:endParaRPr lang="en-US"/>
          </a:p>
          <a:p>
            <a:pPr algn="just"/>
            <a:r>
              <a:rPr lang="en-US">
                <a:cs typeface="Calibri"/>
              </a:rPr>
              <a:t>I then designed the diamond grenade, considering blood diamonds are commonly used to finance the fighting in war zone. </a:t>
            </a:r>
          </a:p>
          <a:p>
            <a:pPr algn="just"/>
            <a:r>
              <a:rPr lang="en-US">
                <a:cs typeface="Calibri"/>
              </a:rPr>
              <a:t>The final initial design I created was the 'engagement' design with the diamond being the focus point, whilst still incorporating a sense of ‘blood’ in the red background, however, I thought that it wouldn’t be powerful enough to get our message across.</a:t>
            </a:r>
          </a:p>
          <a:p>
            <a:pPr algn="just"/>
            <a:r>
              <a:rPr lang="en-US">
                <a:cs typeface="Calibri"/>
              </a:rPr>
              <a:t>Upon reflection, I decided that I wanted to start to merge some of the designs together, I took advantage of the space left on the hand design and incorporated our mantra onto the design, which, with some editing, I think could be a powerful image. </a:t>
            </a:r>
          </a:p>
          <a:p>
            <a:pPr algn="l"/>
            <a:endParaRPr lang="en-US">
              <a:cs typeface="Calibri"/>
            </a:endParaRPr>
          </a:p>
        </p:txBody>
      </p:sp>
    </p:spTree>
    <p:extLst>
      <p:ext uri="{BB962C8B-B14F-4D97-AF65-F5344CB8AC3E}">
        <p14:creationId xmlns:p14="http://schemas.microsoft.com/office/powerpoint/2010/main" val="121854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7" descr="A close up of a mans face&#10;&#10;Description generated with high confidence">
            <a:extLst>
              <a:ext uri="{FF2B5EF4-FFF2-40B4-BE49-F238E27FC236}">
                <a16:creationId xmlns:a16="http://schemas.microsoft.com/office/drawing/2014/main" id="{63DE30A4-F0EB-4DD3-B458-A4FF2D510F23}"/>
              </a:ext>
            </a:extLst>
          </p:cNvPr>
          <p:cNvPicPr>
            <a:picLocks noChangeAspect="1"/>
          </p:cNvPicPr>
          <p:nvPr/>
        </p:nvPicPr>
        <p:blipFill>
          <a:blip r:embed="rId2"/>
          <a:stretch>
            <a:fillRect/>
          </a:stretch>
        </p:blipFill>
        <p:spPr>
          <a:xfrm>
            <a:off x="9238890" y="1704727"/>
            <a:ext cx="2628181" cy="3750470"/>
          </a:xfrm>
          <a:prstGeom prst="rect">
            <a:avLst/>
          </a:prstGeom>
        </p:spPr>
      </p:pic>
      <p:sp>
        <p:nvSpPr>
          <p:cNvPr id="2" name="Title 1">
            <a:extLst>
              <a:ext uri="{FF2B5EF4-FFF2-40B4-BE49-F238E27FC236}">
                <a16:creationId xmlns:a16="http://schemas.microsoft.com/office/drawing/2014/main" id="{B228610F-A748-4A3A-9D65-878D91CAC783}"/>
              </a:ext>
            </a:extLst>
          </p:cNvPr>
          <p:cNvSpPr>
            <a:spLocks noGrp="1"/>
          </p:cNvSpPr>
          <p:nvPr>
            <p:ph type="title"/>
          </p:nvPr>
        </p:nvSpPr>
        <p:spPr/>
        <p:txBody>
          <a:bodyPr/>
          <a:lstStyle/>
          <a:p>
            <a:r>
              <a:rPr lang="en-US" dirty="0">
                <a:cs typeface="Calibri Light"/>
              </a:rPr>
              <a:t>INITIAL IDEAS                   </a:t>
            </a:r>
            <a:endParaRPr lang="en-US" dirty="0"/>
          </a:p>
        </p:txBody>
      </p:sp>
      <p:sp>
        <p:nvSpPr>
          <p:cNvPr id="4" name="TextBox 3">
            <a:extLst>
              <a:ext uri="{FF2B5EF4-FFF2-40B4-BE49-F238E27FC236}">
                <a16:creationId xmlns:a16="http://schemas.microsoft.com/office/drawing/2014/main" id="{21BC051F-AEC8-435D-96BB-474E70B62FA3}"/>
              </a:ext>
            </a:extLst>
          </p:cNvPr>
          <p:cNvSpPr txBox="1"/>
          <p:nvPr/>
        </p:nvSpPr>
        <p:spPr>
          <a:xfrm>
            <a:off x="238664" y="5838645"/>
            <a:ext cx="7818407"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cs typeface="Calibri"/>
            </a:endParaRPr>
          </a:p>
        </p:txBody>
      </p:sp>
      <p:pic>
        <p:nvPicPr>
          <p:cNvPr id="6" name="Picture 7" descr="A close up of text on a black background&#10;&#10;Description generated with very high confidence">
            <a:extLst>
              <a:ext uri="{FF2B5EF4-FFF2-40B4-BE49-F238E27FC236}">
                <a16:creationId xmlns:a16="http://schemas.microsoft.com/office/drawing/2014/main" id="{AA15F5E4-9B14-4182-8F13-25C5D88A6342}"/>
              </a:ext>
            </a:extLst>
          </p:cNvPr>
          <p:cNvPicPr>
            <a:picLocks noChangeAspect="1"/>
          </p:cNvPicPr>
          <p:nvPr/>
        </p:nvPicPr>
        <p:blipFill>
          <a:blip r:embed="rId3"/>
          <a:stretch>
            <a:fillRect/>
          </a:stretch>
        </p:blipFill>
        <p:spPr>
          <a:xfrm>
            <a:off x="281796" y="1589709"/>
            <a:ext cx="2958860" cy="4224922"/>
          </a:xfrm>
          <a:prstGeom prst="rect">
            <a:avLst/>
          </a:prstGeom>
        </p:spPr>
      </p:pic>
      <p:pic>
        <p:nvPicPr>
          <p:cNvPr id="10" name="Picture 11" descr="A screenshot of a cell phone&#10;&#10;Description generated with high confidence">
            <a:extLst>
              <a:ext uri="{FF2B5EF4-FFF2-40B4-BE49-F238E27FC236}">
                <a16:creationId xmlns:a16="http://schemas.microsoft.com/office/drawing/2014/main" id="{3A314A24-C2C6-4F0B-9C03-B92DCBAF9E42}"/>
              </a:ext>
            </a:extLst>
          </p:cNvPr>
          <p:cNvPicPr>
            <a:picLocks noChangeAspect="1"/>
          </p:cNvPicPr>
          <p:nvPr/>
        </p:nvPicPr>
        <p:blipFill>
          <a:blip r:embed="rId4"/>
          <a:stretch>
            <a:fillRect/>
          </a:stretch>
        </p:blipFill>
        <p:spPr>
          <a:xfrm>
            <a:off x="3171645" y="1460312"/>
            <a:ext cx="3174519" cy="4526846"/>
          </a:xfrm>
          <a:prstGeom prst="rect">
            <a:avLst/>
          </a:prstGeom>
        </p:spPr>
      </p:pic>
      <p:pic>
        <p:nvPicPr>
          <p:cNvPr id="13" name="Picture 13" descr="A close up of text on a black background&#10;&#10;Description generated with high confidence">
            <a:extLst>
              <a:ext uri="{FF2B5EF4-FFF2-40B4-BE49-F238E27FC236}">
                <a16:creationId xmlns:a16="http://schemas.microsoft.com/office/drawing/2014/main" id="{21F6226C-FC81-4342-90FB-E61998F60529}"/>
              </a:ext>
            </a:extLst>
          </p:cNvPr>
          <p:cNvPicPr>
            <a:picLocks noChangeAspect="1"/>
          </p:cNvPicPr>
          <p:nvPr/>
        </p:nvPicPr>
        <p:blipFill>
          <a:blip r:embed="rId5"/>
          <a:stretch>
            <a:fillRect/>
          </a:stretch>
        </p:blipFill>
        <p:spPr>
          <a:xfrm>
            <a:off x="6205267" y="1632841"/>
            <a:ext cx="2958861" cy="4181790"/>
          </a:xfrm>
          <a:prstGeom prst="rect">
            <a:avLst/>
          </a:prstGeom>
        </p:spPr>
      </p:pic>
    </p:spTree>
    <p:extLst>
      <p:ext uri="{BB962C8B-B14F-4D97-AF65-F5344CB8AC3E}">
        <p14:creationId xmlns:p14="http://schemas.microsoft.com/office/powerpoint/2010/main" val="329822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D687-AB34-4E2F-A153-E3F920D96CEC}"/>
              </a:ext>
            </a:extLst>
          </p:cNvPr>
          <p:cNvSpPr>
            <a:spLocks noGrp="1"/>
          </p:cNvSpPr>
          <p:nvPr>
            <p:ph type="title"/>
          </p:nvPr>
        </p:nvSpPr>
        <p:spPr/>
        <p:txBody>
          <a:bodyPr/>
          <a:lstStyle/>
          <a:p>
            <a:r>
              <a:rPr lang="en-US">
                <a:cs typeface="Calibri Light" panose="020F0302020204030204"/>
              </a:rPr>
              <a:t>MY INITIAL IDEAS</a:t>
            </a:r>
          </a:p>
        </p:txBody>
      </p:sp>
      <p:pic>
        <p:nvPicPr>
          <p:cNvPr id="3" name="Picture 3" descr="A close up of a logo&#10;&#10;Description generated with very high confidence">
            <a:extLst>
              <a:ext uri="{FF2B5EF4-FFF2-40B4-BE49-F238E27FC236}">
                <a16:creationId xmlns:a16="http://schemas.microsoft.com/office/drawing/2014/main" id="{189E819C-6A91-4A96-8A48-50F63AAE3C20}"/>
              </a:ext>
            </a:extLst>
          </p:cNvPr>
          <p:cNvPicPr>
            <a:picLocks noChangeAspect="1"/>
          </p:cNvPicPr>
          <p:nvPr/>
        </p:nvPicPr>
        <p:blipFill>
          <a:blip r:embed="rId2"/>
          <a:stretch>
            <a:fillRect/>
          </a:stretch>
        </p:blipFill>
        <p:spPr>
          <a:xfrm>
            <a:off x="5481836" y="1690092"/>
            <a:ext cx="3614057" cy="5108963"/>
          </a:xfrm>
          <a:prstGeom prst="rect">
            <a:avLst/>
          </a:prstGeom>
        </p:spPr>
      </p:pic>
      <p:pic>
        <p:nvPicPr>
          <p:cNvPr id="5" name="Picture 5">
            <a:extLst>
              <a:ext uri="{FF2B5EF4-FFF2-40B4-BE49-F238E27FC236}">
                <a16:creationId xmlns:a16="http://schemas.microsoft.com/office/drawing/2014/main" id="{4DF8062E-DE67-4AA4-BE16-76503C8F78A8}"/>
              </a:ext>
            </a:extLst>
          </p:cNvPr>
          <p:cNvPicPr>
            <a:picLocks noChangeAspect="1"/>
          </p:cNvPicPr>
          <p:nvPr/>
        </p:nvPicPr>
        <p:blipFill>
          <a:blip r:embed="rId3"/>
          <a:stretch>
            <a:fillRect/>
          </a:stretch>
        </p:blipFill>
        <p:spPr>
          <a:xfrm>
            <a:off x="3008299" y="2116379"/>
            <a:ext cx="2743200" cy="3880301"/>
          </a:xfrm>
          <a:prstGeom prst="rect">
            <a:avLst/>
          </a:prstGeom>
        </p:spPr>
      </p:pic>
      <p:pic>
        <p:nvPicPr>
          <p:cNvPr id="7" name="Picture 7" descr="A close up of a sign&#10;&#10;Description generated with high confidence">
            <a:extLst>
              <a:ext uri="{FF2B5EF4-FFF2-40B4-BE49-F238E27FC236}">
                <a16:creationId xmlns:a16="http://schemas.microsoft.com/office/drawing/2014/main" id="{39D7DE9F-4C1B-4319-9B79-7FC487DDF9C5}"/>
              </a:ext>
            </a:extLst>
          </p:cNvPr>
          <p:cNvPicPr>
            <a:picLocks noChangeAspect="1"/>
          </p:cNvPicPr>
          <p:nvPr/>
        </p:nvPicPr>
        <p:blipFill>
          <a:blip r:embed="rId4"/>
          <a:stretch>
            <a:fillRect/>
          </a:stretch>
        </p:blipFill>
        <p:spPr>
          <a:xfrm>
            <a:off x="177693" y="2114390"/>
            <a:ext cx="2667000" cy="4114800"/>
          </a:xfrm>
          <a:prstGeom prst="rect">
            <a:avLst/>
          </a:prstGeom>
        </p:spPr>
      </p:pic>
      <p:pic>
        <p:nvPicPr>
          <p:cNvPr id="9" name="Picture 9" descr="A picture containing tree, watching&#10;&#10;Description generated with very high confidence">
            <a:extLst>
              <a:ext uri="{FF2B5EF4-FFF2-40B4-BE49-F238E27FC236}">
                <a16:creationId xmlns:a16="http://schemas.microsoft.com/office/drawing/2014/main" id="{D9CB5D3D-6CBC-45CD-BB4E-DFDF9A167705}"/>
              </a:ext>
            </a:extLst>
          </p:cNvPr>
          <p:cNvPicPr>
            <a:picLocks noChangeAspect="1"/>
          </p:cNvPicPr>
          <p:nvPr/>
        </p:nvPicPr>
        <p:blipFill>
          <a:blip r:embed="rId5"/>
          <a:stretch>
            <a:fillRect/>
          </a:stretch>
        </p:blipFill>
        <p:spPr>
          <a:xfrm>
            <a:off x="8703360" y="2108591"/>
            <a:ext cx="2743200" cy="3879518"/>
          </a:xfrm>
          <a:prstGeom prst="rect">
            <a:avLst/>
          </a:prstGeom>
        </p:spPr>
      </p:pic>
    </p:spTree>
    <p:extLst>
      <p:ext uri="{BB962C8B-B14F-4D97-AF65-F5344CB8AC3E}">
        <p14:creationId xmlns:p14="http://schemas.microsoft.com/office/powerpoint/2010/main" val="1724968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person&#10;&#10;Description generated with high confidence">
            <a:extLst>
              <a:ext uri="{FF2B5EF4-FFF2-40B4-BE49-F238E27FC236}">
                <a16:creationId xmlns:a16="http://schemas.microsoft.com/office/drawing/2014/main" id="{CD93E80D-F1D7-4BAC-873B-BD504A5AE4F9}"/>
              </a:ext>
            </a:extLst>
          </p:cNvPr>
          <p:cNvPicPr>
            <a:picLocks noChangeAspect="1"/>
          </p:cNvPicPr>
          <p:nvPr/>
        </p:nvPicPr>
        <p:blipFill rotWithShape="1">
          <a:blip r:embed="rId2"/>
          <a:srcRect t="40299"/>
          <a:stretch/>
        </p:blipFill>
        <p:spPr>
          <a:xfrm>
            <a:off x="270123" y="3561228"/>
            <a:ext cx="3437681" cy="2904453"/>
          </a:xfrm>
          <a:prstGeom prst="rect">
            <a:avLst/>
          </a:prstGeom>
        </p:spPr>
      </p:pic>
      <p:pic>
        <p:nvPicPr>
          <p:cNvPr id="4" name="Picture 4" descr="A close up of a logo&#10;&#10;Description generated with very high confidence">
            <a:extLst>
              <a:ext uri="{FF2B5EF4-FFF2-40B4-BE49-F238E27FC236}">
                <a16:creationId xmlns:a16="http://schemas.microsoft.com/office/drawing/2014/main" id="{F69A2082-F542-4561-B1F6-F69B737FB115}"/>
              </a:ext>
            </a:extLst>
          </p:cNvPr>
          <p:cNvPicPr>
            <a:picLocks noChangeAspect="1"/>
          </p:cNvPicPr>
          <p:nvPr/>
        </p:nvPicPr>
        <p:blipFill>
          <a:blip r:embed="rId3"/>
          <a:stretch>
            <a:fillRect/>
          </a:stretch>
        </p:blipFill>
        <p:spPr>
          <a:xfrm>
            <a:off x="4367050" y="324847"/>
            <a:ext cx="4026060" cy="5692790"/>
          </a:xfrm>
          <a:prstGeom prst="rect">
            <a:avLst/>
          </a:prstGeom>
        </p:spPr>
      </p:pic>
      <p:pic>
        <p:nvPicPr>
          <p:cNvPr id="6" name="Picture 6" descr="A picture containing sport, athletic game&#10;&#10;Description generated with high confidence">
            <a:extLst>
              <a:ext uri="{FF2B5EF4-FFF2-40B4-BE49-F238E27FC236}">
                <a16:creationId xmlns:a16="http://schemas.microsoft.com/office/drawing/2014/main" id="{8CC5B50F-34C6-42D2-AFD1-82D02878BB94}"/>
              </a:ext>
            </a:extLst>
          </p:cNvPr>
          <p:cNvPicPr>
            <a:picLocks noChangeAspect="1"/>
          </p:cNvPicPr>
          <p:nvPr/>
        </p:nvPicPr>
        <p:blipFill rotWithShape="1">
          <a:blip r:embed="rId4"/>
          <a:srcRect r="17687" b="308"/>
          <a:stretch/>
        </p:blipFill>
        <p:spPr>
          <a:xfrm>
            <a:off x="8630856" y="326573"/>
            <a:ext cx="3409772" cy="3041134"/>
          </a:xfrm>
          <a:prstGeom prst="rect">
            <a:avLst/>
          </a:prstGeom>
        </p:spPr>
      </p:pic>
      <p:pic>
        <p:nvPicPr>
          <p:cNvPr id="8" name="Picture 8" descr="A picture containing athletic game, sport&#10;&#10;Description generated with very high confidence">
            <a:extLst>
              <a:ext uri="{FF2B5EF4-FFF2-40B4-BE49-F238E27FC236}">
                <a16:creationId xmlns:a16="http://schemas.microsoft.com/office/drawing/2014/main" id="{1A4AFD81-12CA-47FA-BBEF-10F3D457F539}"/>
              </a:ext>
            </a:extLst>
          </p:cNvPr>
          <p:cNvPicPr>
            <a:picLocks noChangeAspect="1"/>
          </p:cNvPicPr>
          <p:nvPr/>
        </p:nvPicPr>
        <p:blipFill>
          <a:blip r:embed="rId5"/>
          <a:stretch>
            <a:fillRect/>
          </a:stretch>
        </p:blipFill>
        <p:spPr>
          <a:xfrm>
            <a:off x="497350" y="328190"/>
            <a:ext cx="3085376" cy="3018581"/>
          </a:xfrm>
          <a:prstGeom prst="rect">
            <a:avLst/>
          </a:prstGeom>
        </p:spPr>
      </p:pic>
    </p:spTree>
    <p:extLst>
      <p:ext uri="{BB962C8B-B14F-4D97-AF65-F5344CB8AC3E}">
        <p14:creationId xmlns:p14="http://schemas.microsoft.com/office/powerpoint/2010/main" val="1967889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sign&#10;&#10;Description generated with very high confidence">
            <a:extLst>
              <a:ext uri="{FF2B5EF4-FFF2-40B4-BE49-F238E27FC236}">
                <a16:creationId xmlns:a16="http://schemas.microsoft.com/office/drawing/2014/main" id="{12770614-A81E-44A0-ACBF-7C9CEB143E2D}"/>
              </a:ext>
            </a:extLst>
          </p:cNvPr>
          <p:cNvPicPr>
            <a:picLocks noChangeAspect="1"/>
          </p:cNvPicPr>
          <p:nvPr/>
        </p:nvPicPr>
        <p:blipFill>
          <a:blip r:embed="rId2"/>
          <a:stretch>
            <a:fillRect/>
          </a:stretch>
        </p:blipFill>
        <p:spPr>
          <a:xfrm>
            <a:off x="3714867" y="355903"/>
            <a:ext cx="4442847" cy="6320803"/>
          </a:xfrm>
          <a:prstGeom prst="rect">
            <a:avLst/>
          </a:prstGeom>
        </p:spPr>
      </p:pic>
      <p:sp>
        <p:nvSpPr>
          <p:cNvPr id="4" name="TextBox 3">
            <a:extLst>
              <a:ext uri="{FF2B5EF4-FFF2-40B4-BE49-F238E27FC236}">
                <a16:creationId xmlns:a16="http://schemas.microsoft.com/office/drawing/2014/main" id="{A0ECD60E-6A72-4066-B6BC-3359F5449461}"/>
              </a:ext>
            </a:extLst>
          </p:cNvPr>
          <p:cNvSpPr txBox="1"/>
          <p:nvPr/>
        </p:nvSpPr>
        <p:spPr>
          <a:xfrm>
            <a:off x="181154" y="245852"/>
            <a:ext cx="2743200" cy="107721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cs typeface="Calibri"/>
              </a:rPr>
              <a:t>FINAL MANIFESTO</a:t>
            </a:r>
          </a:p>
        </p:txBody>
      </p:sp>
    </p:spTree>
    <p:extLst>
      <p:ext uri="{BB962C8B-B14F-4D97-AF65-F5344CB8AC3E}">
        <p14:creationId xmlns:p14="http://schemas.microsoft.com/office/powerpoint/2010/main" val="23646691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The  Blood Diamond Manifesto</vt:lpstr>
      <vt:lpstr>PowerPoint Presentation</vt:lpstr>
      <vt:lpstr>Initial Ideas</vt:lpstr>
      <vt:lpstr>INITIAL IDEAS                   </vt:lpstr>
      <vt:lpstr>MY INITIAL IDEAS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47</cp:revision>
  <dcterms:created xsi:type="dcterms:W3CDTF">2013-07-15T20:26:40Z</dcterms:created>
  <dcterms:modified xsi:type="dcterms:W3CDTF">2019-02-07T14:10:51Z</dcterms:modified>
</cp:coreProperties>
</file>